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5400675" cy="5400675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23" autoAdjust="0"/>
    <p:restoredTop sz="94660"/>
  </p:normalViewPr>
  <p:slideViewPr>
    <p:cSldViewPr snapToGrid="0">
      <p:cViewPr varScale="1">
        <p:scale>
          <a:sx n="144" d="100"/>
          <a:sy n="144" d="100"/>
        </p:scale>
        <p:origin x="248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hdphoto4.wdp>
</file>

<file path=ppt/media/hdphoto5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405051" y="883861"/>
            <a:ext cx="4590574" cy="1880235"/>
          </a:xfrm>
        </p:spPr>
        <p:txBody>
          <a:bodyPr anchor="b"/>
          <a:lstStyle>
            <a:lvl1pPr algn="ctr">
              <a:defRPr sz="354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75085" y="2836605"/>
            <a:ext cx="4050506" cy="1303913"/>
          </a:xfrm>
        </p:spPr>
        <p:txBody>
          <a:bodyPr/>
          <a:lstStyle>
            <a:lvl1pPr marL="0" indent="0" algn="ctr">
              <a:buNone/>
              <a:defRPr sz="1417"/>
            </a:lvl1pPr>
            <a:lvl2pPr marL="270022" indent="0" algn="ctr">
              <a:buNone/>
              <a:defRPr sz="1181"/>
            </a:lvl2pPr>
            <a:lvl3pPr marL="540045" indent="0" algn="ctr">
              <a:buNone/>
              <a:defRPr sz="1063"/>
            </a:lvl3pPr>
            <a:lvl4pPr marL="810067" indent="0" algn="ctr">
              <a:buNone/>
              <a:defRPr sz="945"/>
            </a:lvl4pPr>
            <a:lvl5pPr marL="1080089" indent="0" algn="ctr">
              <a:buNone/>
              <a:defRPr sz="945"/>
            </a:lvl5pPr>
            <a:lvl6pPr marL="1350112" indent="0" algn="ctr">
              <a:buNone/>
              <a:defRPr sz="945"/>
            </a:lvl6pPr>
            <a:lvl7pPr marL="1620134" indent="0" algn="ctr">
              <a:buNone/>
              <a:defRPr sz="945"/>
            </a:lvl7pPr>
            <a:lvl8pPr marL="1890156" indent="0" algn="ctr">
              <a:buNone/>
              <a:defRPr sz="945"/>
            </a:lvl8pPr>
            <a:lvl9pPr marL="2160179" indent="0" algn="ctr">
              <a:buNone/>
              <a:defRPr sz="945"/>
            </a:lvl9pPr>
          </a:lstStyle>
          <a:p>
            <a:r>
              <a:rPr lang="pt-BR"/>
              <a:t>Clique para editar o estilo do subtítulo Mestre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4115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905625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3864858" y="287536"/>
            <a:ext cx="1164521" cy="4576822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71297" y="287536"/>
            <a:ext cx="3426053" cy="4576822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1358850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779291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68484" y="1346420"/>
            <a:ext cx="4658082" cy="2246530"/>
          </a:xfrm>
        </p:spPr>
        <p:txBody>
          <a:bodyPr anchor="b"/>
          <a:lstStyle>
            <a:lvl1pPr>
              <a:defRPr sz="3544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68484" y="3614203"/>
            <a:ext cx="4658082" cy="1181397"/>
          </a:xfrm>
        </p:spPr>
        <p:txBody>
          <a:bodyPr/>
          <a:lstStyle>
            <a:lvl1pPr marL="0" indent="0">
              <a:buNone/>
              <a:defRPr sz="1417">
                <a:solidFill>
                  <a:schemeClr val="tx1"/>
                </a:solidFill>
              </a:defRPr>
            </a:lvl1pPr>
            <a:lvl2pPr marL="270022" indent="0">
              <a:buNone/>
              <a:defRPr sz="1181">
                <a:solidFill>
                  <a:schemeClr val="tx1">
                    <a:tint val="75000"/>
                  </a:schemeClr>
                </a:solidFill>
              </a:defRPr>
            </a:lvl2pPr>
            <a:lvl3pPr marL="540045" indent="0">
              <a:buNone/>
              <a:defRPr sz="1063">
                <a:solidFill>
                  <a:schemeClr val="tx1">
                    <a:tint val="75000"/>
                  </a:schemeClr>
                </a:solidFill>
              </a:defRPr>
            </a:lvl3pPr>
            <a:lvl4pPr marL="810067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4pPr>
            <a:lvl5pPr marL="108008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5pPr>
            <a:lvl6pPr marL="1350112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6pPr>
            <a:lvl7pPr marL="1620134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7pPr>
            <a:lvl8pPr marL="1890156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8pPr>
            <a:lvl9pPr marL="2160179" indent="0">
              <a:buNone/>
              <a:defRPr sz="945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013377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71296" y="1437680"/>
            <a:ext cx="2295287" cy="342667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734092" y="1437680"/>
            <a:ext cx="2295287" cy="3426679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5864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287537"/>
            <a:ext cx="4658082" cy="1043881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01" y="1323916"/>
            <a:ext cx="2284738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72001" y="1972747"/>
            <a:ext cx="2284738" cy="290161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2734092" y="1323916"/>
            <a:ext cx="2295990" cy="648831"/>
          </a:xfrm>
        </p:spPr>
        <p:txBody>
          <a:bodyPr anchor="b"/>
          <a:lstStyle>
            <a:lvl1pPr marL="0" indent="0">
              <a:buNone/>
              <a:defRPr sz="1417" b="1"/>
            </a:lvl1pPr>
            <a:lvl2pPr marL="270022" indent="0">
              <a:buNone/>
              <a:defRPr sz="1181" b="1"/>
            </a:lvl2pPr>
            <a:lvl3pPr marL="540045" indent="0">
              <a:buNone/>
              <a:defRPr sz="1063" b="1"/>
            </a:lvl3pPr>
            <a:lvl4pPr marL="810067" indent="0">
              <a:buNone/>
              <a:defRPr sz="945" b="1"/>
            </a:lvl4pPr>
            <a:lvl5pPr marL="1080089" indent="0">
              <a:buNone/>
              <a:defRPr sz="945" b="1"/>
            </a:lvl5pPr>
            <a:lvl6pPr marL="1350112" indent="0">
              <a:buNone/>
              <a:defRPr sz="945" b="1"/>
            </a:lvl6pPr>
            <a:lvl7pPr marL="1620134" indent="0">
              <a:buNone/>
              <a:defRPr sz="945" b="1"/>
            </a:lvl7pPr>
            <a:lvl8pPr marL="1890156" indent="0">
              <a:buNone/>
              <a:defRPr sz="945" b="1"/>
            </a:lvl8pPr>
            <a:lvl9pPr marL="2160179" indent="0">
              <a:buNone/>
              <a:defRPr sz="945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2734092" y="1972747"/>
            <a:ext cx="2295990" cy="2901613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3327530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711888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5463229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95990" y="777598"/>
            <a:ext cx="2734092" cy="3837980"/>
          </a:xfrm>
        </p:spPr>
        <p:txBody>
          <a:bodyPr/>
          <a:lstStyle>
            <a:lvl1pPr>
              <a:defRPr sz="1890"/>
            </a:lvl1pPr>
            <a:lvl2pPr>
              <a:defRPr sz="1654"/>
            </a:lvl2pPr>
            <a:lvl3pPr>
              <a:defRPr sz="1417"/>
            </a:lvl3pPr>
            <a:lvl4pPr>
              <a:defRPr sz="1181"/>
            </a:lvl4pPr>
            <a:lvl5pPr>
              <a:defRPr sz="1181"/>
            </a:lvl5pPr>
            <a:lvl6pPr>
              <a:defRPr sz="1181"/>
            </a:lvl6pPr>
            <a:lvl7pPr>
              <a:defRPr sz="1181"/>
            </a:lvl7pPr>
            <a:lvl8pPr>
              <a:defRPr sz="1181"/>
            </a:lvl8pPr>
            <a:lvl9pPr>
              <a:defRPr sz="1181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90791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00" y="360045"/>
            <a:ext cx="1741858" cy="1260158"/>
          </a:xfrm>
        </p:spPr>
        <p:txBody>
          <a:bodyPr anchor="b"/>
          <a:lstStyle>
            <a:lvl1pPr>
              <a:defRPr sz="1890"/>
            </a:lvl1pPr>
          </a:lstStyle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295990" y="777598"/>
            <a:ext cx="2734092" cy="3837980"/>
          </a:xfrm>
        </p:spPr>
        <p:txBody>
          <a:bodyPr anchor="t"/>
          <a:lstStyle>
            <a:lvl1pPr marL="0" indent="0">
              <a:buNone/>
              <a:defRPr sz="1890"/>
            </a:lvl1pPr>
            <a:lvl2pPr marL="270022" indent="0">
              <a:buNone/>
              <a:defRPr sz="1654"/>
            </a:lvl2pPr>
            <a:lvl3pPr marL="540045" indent="0">
              <a:buNone/>
              <a:defRPr sz="1417"/>
            </a:lvl3pPr>
            <a:lvl4pPr marL="810067" indent="0">
              <a:buNone/>
              <a:defRPr sz="1181"/>
            </a:lvl4pPr>
            <a:lvl5pPr marL="1080089" indent="0">
              <a:buNone/>
              <a:defRPr sz="1181"/>
            </a:lvl5pPr>
            <a:lvl6pPr marL="1350112" indent="0">
              <a:buNone/>
              <a:defRPr sz="1181"/>
            </a:lvl6pPr>
            <a:lvl7pPr marL="1620134" indent="0">
              <a:buNone/>
              <a:defRPr sz="1181"/>
            </a:lvl7pPr>
            <a:lvl8pPr marL="1890156" indent="0">
              <a:buNone/>
              <a:defRPr sz="1181"/>
            </a:lvl8pPr>
            <a:lvl9pPr marL="2160179" indent="0">
              <a:buNone/>
              <a:defRPr sz="1181"/>
            </a:lvl9pPr>
          </a:lstStyle>
          <a:p>
            <a:r>
              <a:rPr lang="pt-BR"/>
              <a:t>Clique no ícone para adicionar uma imagem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72000" y="1620202"/>
            <a:ext cx="1741858" cy="3001626"/>
          </a:xfrm>
        </p:spPr>
        <p:txBody>
          <a:bodyPr/>
          <a:lstStyle>
            <a:lvl1pPr marL="0" indent="0">
              <a:buNone/>
              <a:defRPr sz="945"/>
            </a:lvl1pPr>
            <a:lvl2pPr marL="270022" indent="0">
              <a:buNone/>
              <a:defRPr sz="827"/>
            </a:lvl2pPr>
            <a:lvl3pPr marL="540045" indent="0">
              <a:buNone/>
              <a:defRPr sz="709"/>
            </a:lvl3pPr>
            <a:lvl4pPr marL="810067" indent="0">
              <a:buNone/>
              <a:defRPr sz="591"/>
            </a:lvl4pPr>
            <a:lvl5pPr marL="1080089" indent="0">
              <a:buNone/>
              <a:defRPr sz="591"/>
            </a:lvl5pPr>
            <a:lvl6pPr marL="1350112" indent="0">
              <a:buNone/>
              <a:defRPr sz="591"/>
            </a:lvl6pPr>
            <a:lvl7pPr marL="1620134" indent="0">
              <a:buNone/>
              <a:defRPr sz="591"/>
            </a:lvl7pPr>
            <a:lvl8pPr marL="1890156" indent="0">
              <a:buNone/>
              <a:defRPr sz="591"/>
            </a:lvl8pPr>
            <a:lvl9pPr marL="2160179" indent="0">
              <a:buNone/>
              <a:defRPr sz="59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970669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71297" y="287537"/>
            <a:ext cx="4658082" cy="104388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1297" y="1437680"/>
            <a:ext cx="4658082" cy="3426679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371296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FA6676F-B9EF-4421-852B-C29B8526A742}" type="datetimeFigureOut">
              <a:rPr lang="en-US" smtClean="0"/>
              <a:t>7/5/2018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88974" y="5005627"/>
            <a:ext cx="1822728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814227" y="5005627"/>
            <a:ext cx="1215152" cy="28753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709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BB14E6A-11EC-4A4F-BC91-0F83621C82A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81360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540045" rtl="0" eaLnBrk="1" latinLnBrk="0" hangingPunct="1">
        <a:lnSpc>
          <a:spcPct val="90000"/>
        </a:lnSpc>
        <a:spcBef>
          <a:spcPct val="0"/>
        </a:spcBef>
        <a:buNone/>
        <a:defRPr sz="259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35011" indent="-135011" algn="l" defTabSz="540045" rtl="0" eaLnBrk="1" latinLnBrk="0" hangingPunct="1">
        <a:lnSpc>
          <a:spcPct val="90000"/>
        </a:lnSpc>
        <a:spcBef>
          <a:spcPts val="591"/>
        </a:spcBef>
        <a:buFont typeface="Arial" panose="020B0604020202020204" pitchFamily="34" charset="0"/>
        <a:buChar char="•"/>
        <a:defRPr sz="1654" kern="1200">
          <a:solidFill>
            <a:schemeClr val="tx1"/>
          </a:solidFill>
          <a:latin typeface="+mn-lt"/>
          <a:ea typeface="+mn-ea"/>
          <a:cs typeface="+mn-cs"/>
        </a:defRPr>
      </a:lvl1pPr>
      <a:lvl2pPr marL="40503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417" kern="1200">
          <a:solidFill>
            <a:schemeClr val="tx1"/>
          </a:solidFill>
          <a:latin typeface="+mn-lt"/>
          <a:ea typeface="+mn-ea"/>
          <a:cs typeface="+mn-cs"/>
        </a:defRPr>
      </a:lvl2pPr>
      <a:lvl3pPr marL="675056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181" kern="1200">
          <a:solidFill>
            <a:schemeClr val="tx1"/>
          </a:solidFill>
          <a:latin typeface="+mn-lt"/>
          <a:ea typeface="+mn-ea"/>
          <a:cs typeface="+mn-cs"/>
        </a:defRPr>
      </a:lvl3pPr>
      <a:lvl4pPr marL="945078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21510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485123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755145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2025167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295190" indent="-135011" algn="l" defTabSz="540045" rtl="0" eaLnBrk="1" latinLnBrk="0" hangingPunct="1">
        <a:lnSpc>
          <a:spcPct val="90000"/>
        </a:lnSpc>
        <a:spcBef>
          <a:spcPts val="295"/>
        </a:spcBef>
        <a:buFont typeface="Arial" panose="020B0604020202020204" pitchFamily="34" charset="0"/>
        <a:buChar char="•"/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1pPr>
      <a:lvl2pPr marL="27002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2pPr>
      <a:lvl3pPr marL="540045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3pPr>
      <a:lvl4pPr marL="810067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4pPr>
      <a:lvl5pPr marL="108008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5pPr>
      <a:lvl6pPr marL="1350112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6pPr>
      <a:lvl7pPr marL="1620134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7pPr>
      <a:lvl8pPr marL="1890156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8pPr>
      <a:lvl9pPr marL="2160179" algn="l" defTabSz="540045" rtl="0" eaLnBrk="1" latinLnBrk="0" hangingPunct="1">
        <a:defRPr sz="1063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3.wdp"/><Relationship Id="rId13" Type="http://schemas.microsoft.com/office/2007/relationships/hdphoto" Target="../media/hdphoto5.wdp"/><Relationship Id="rId3" Type="http://schemas.microsoft.com/office/2007/relationships/hdphoto" Target="../media/hdphoto1.wdp"/><Relationship Id="rId7" Type="http://schemas.openxmlformats.org/officeDocument/2006/relationships/image" Target="../media/image4.png"/><Relationship Id="rId12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microsoft.com/office/2007/relationships/hdphoto" Target="../media/hdphoto2.wdp"/><Relationship Id="rId11" Type="http://schemas.microsoft.com/office/2007/relationships/hdphoto" Target="../media/hdphoto4.wdp"/><Relationship Id="rId5" Type="http://schemas.openxmlformats.org/officeDocument/2006/relationships/image" Target="../media/image3.png"/><Relationship Id="rId10" Type="http://schemas.openxmlformats.org/officeDocument/2006/relationships/image" Target="../media/image6.png"/><Relationship Id="rId4" Type="http://schemas.openxmlformats.org/officeDocument/2006/relationships/image" Target="../media/image2.png"/><Relationship Id="rId9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Elipse 3">
            <a:extLst>
              <a:ext uri="{FF2B5EF4-FFF2-40B4-BE49-F238E27FC236}">
                <a16:creationId xmlns:a16="http://schemas.microsoft.com/office/drawing/2014/main" id="{D4F798BD-F129-4BC5-8668-84C5584F2235}"/>
              </a:ext>
            </a:extLst>
          </p:cNvPr>
          <p:cNvSpPr/>
          <p:nvPr/>
        </p:nvSpPr>
        <p:spPr>
          <a:xfrm>
            <a:off x="93917" y="93917"/>
            <a:ext cx="5212839" cy="5212839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57"/>
          </a:p>
        </p:txBody>
      </p:sp>
      <p:sp>
        <p:nvSpPr>
          <p:cNvPr id="5" name="Elipse 4">
            <a:extLst>
              <a:ext uri="{FF2B5EF4-FFF2-40B4-BE49-F238E27FC236}">
                <a16:creationId xmlns:a16="http://schemas.microsoft.com/office/drawing/2014/main" id="{26524821-0BBE-4155-9E46-FC6B7A59E136}"/>
              </a:ext>
            </a:extLst>
          </p:cNvPr>
          <p:cNvSpPr/>
          <p:nvPr/>
        </p:nvSpPr>
        <p:spPr>
          <a:xfrm>
            <a:off x="1616585" y="1510962"/>
            <a:ext cx="2281523" cy="2281523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2057" dirty="0"/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5E68ED51-8AFC-41EB-A7DF-3E431E48CCEE}"/>
              </a:ext>
            </a:extLst>
          </p:cNvPr>
          <p:cNvSpPr/>
          <p:nvPr/>
        </p:nvSpPr>
        <p:spPr>
          <a:xfrm>
            <a:off x="2184169" y="2038771"/>
            <a:ext cx="1177746" cy="1177746"/>
          </a:xfrm>
          <a:prstGeom prst="ellips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ot="0" spcFirstLastPara="0" vertOverflow="overflow" horzOverflow="overflow" vert="horz" wrap="square" lIns="91440" tIns="45721" rIns="91440" bIns="45721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endParaRPr lang="en-US" sz="1201" dirty="0">
              <a:latin typeface="3ds Condensed" panose="02000503020000020004" pitchFamily="2" charset="0"/>
            </a:endParaRPr>
          </a:p>
        </p:txBody>
      </p:sp>
      <p:cxnSp>
        <p:nvCxnSpPr>
          <p:cNvPr id="12" name="Conector reto 11">
            <a:extLst>
              <a:ext uri="{FF2B5EF4-FFF2-40B4-BE49-F238E27FC236}">
                <a16:creationId xmlns:a16="http://schemas.microsoft.com/office/drawing/2014/main" id="{4A151C3D-2A4E-4EA2-BD62-AF5B28917FE0}"/>
              </a:ext>
            </a:extLst>
          </p:cNvPr>
          <p:cNvCxnSpPr>
            <a:cxnSpLocks/>
            <a:stCxn id="6" idx="4"/>
            <a:endCxn id="4" idx="4"/>
          </p:cNvCxnSpPr>
          <p:nvPr/>
        </p:nvCxnSpPr>
        <p:spPr>
          <a:xfrm flipH="1">
            <a:off x="2700337" y="3216517"/>
            <a:ext cx="72705" cy="2090239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5" name="Conector reto 24">
            <a:extLst>
              <a:ext uri="{FF2B5EF4-FFF2-40B4-BE49-F238E27FC236}">
                <a16:creationId xmlns:a16="http://schemas.microsoft.com/office/drawing/2014/main" id="{D3181CF5-8059-4E54-A02F-207CC009A0A9}"/>
              </a:ext>
            </a:extLst>
          </p:cNvPr>
          <p:cNvCxnSpPr>
            <a:cxnSpLocks/>
            <a:stCxn id="4" idx="1"/>
            <a:endCxn id="6" idx="1"/>
          </p:cNvCxnSpPr>
          <p:nvPr/>
        </p:nvCxnSpPr>
        <p:spPr>
          <a:xfrm>
            <a:off x="857320" y="857320"/>
            <a:ext cx="1499326" cy="1353928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cxnSp>
        <p:nvCxnSpPr>
          <p:cNvPr id="27" name="Conector reto 26">
            <a:extLst>
              <a:ext uri="{FF2B5EF4-FFF2-40B4-BE49-F238E27FC236}">
                <a16:creationId xmlns:a16="http://schemas.microsoft.com/office/drawing/2014/main" id="{F9CC6D18-9195-4FE2-B5AE-1606254FBFC1}"/>
              </a:ext>
            </a:extLst>
          </p:cNvPr>
          <p:cNvCxnSpPr>
            <a:cxnSpLocks/>
            <a:stCxn id="6" idx="7"/>
            <a:endCxn id="4" idx="7"/>
          </p:cNvCxnSpPr>
          <p:nvPr/>
        </p:nvCxnSpPr>
        <p:spPr>
          <a:xfrm flipV="1">
            <a:off x="3189438" y="857320"/>
            <a:ext cx="1353915" cy="1353928"/>
          </a:xfrm>
          <a:prstGeom prst="line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</p:cxnSp>
      <p:sp>
        <p:nvSpPr>
          <p:cNvPr id="28" name="Retângulo 27">
            <a:extLst>
              <a:ext uri="{FF2B5EF4-FFF2-40B4-BE49-F238E27FC236}">
                <a16:creationId xmlns:a16="http://schemas.microsoft.com/office/drawing/2014/main" id="{EB7ED395-44CF-4549-81E2-7D1389D4F5A0}"/>
              </a:ext>
            </a:extLst>
          </p:cNvPr>
          <p:cNvSpPr/>
          <p:nvPr/>
        </p:nvSpPr>
        <p:spPr>
          <a:xfrm>
            <a:off x="2131232" y="2329422"/>
            <a:ext cx="1279938" cy="574974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150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Materiais</a:t>
            </a:r>
          </a:p>
          <a:p>
            <a:pPr algn="ctr"/>
            <a:r>
              <a:rPr lang="pt-BR" sz="1501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Nanoporosos</a:t>
            </a:r>
          </a:p>
        </p:txBody>
      </p:sp>
      <p:sp>
        <p:nvSpPr>
          <p:cNvPr id="29" name="Retângulo 28">
            <a:extLst>
              <a:ext uri="{FF2B5EF4-FFF2-40B4-BE49-F238E27FC236}">
                <a16:creationId xmlns:a16="http://schemas.microsoft.com/office/drawing/2014/main" id="{1DA907E3-338C-4EDF-B71A-E409CF259E5D}"/>
              </a:ext>
            </a:extLst>
          </p:cNvPr>
          <p:cNvSpPr/>
          <p:nvPr/>
        </p:nvSpPr>
        <p:spPr>
          <a:xfrm rot="17843216">
            <a:off x="2860988" y="2717416"/>
            <a:ext cx="1279939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Orgânicos</a:t>
            </a:r>
          </a:p>
        </p:txBody>
      </p:sp>
      <p:sp>
        <p:nvSpPr>
          <p:cNvPr id="30" name="Retângulo 29">
            <a:extLst>
              <a:ext uri="{FF2B5EF4-FFF2-40B4-BE49-F238E27FC236}">
                <a16:creationId xmlns:a16="http://schemas.microsoft.com/office/drawing/2014/main" id="{51B44B17-EA9E-46DF-BFB9-52DD626C7C41}"/>
              </a:ext>
            </a:extLst>
          </p:cNvPr>
          <p:cNvSpPr/>
          <p:nvPr/>
        </p:nvSpPr>
        <p:spPr>
          <a:xfrm rot="4334239">
            <a:off x="1207974" y="2556668"/>
            <a:ext cx="1686438" cy="408897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Inorgânicos</a:t>
            </a:r>
          </a:p>
        </p:txBody>
      </p:sp>
      <p:sp>
        <p:nvSpPr>
          <p:cNvPr id="31" name="Retângulo 30">
            <a:extLst>
              <a:ext uri="{FF2B5EF4-FFF2-40B4-BE49-F238E27FC236}">
                <a16:creationId xmlns:a16="http://schemas.microsoft.com/office/drawing/2014/main" id="{C9CD763B-D3FA-4466-A7C6-E88926555867}"/>
              </a:ext>
            </a:extLst>
          </p:cNvPr>
          <p:cNvSpPr/>
          <p:nvPr/>
        </p:nvSpPr>
        <p:spPr>
          <a:xfrm>
            <a:off x="2131232" y="1632479"/>
            <a:ext cx="1279938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Híbridos</a:t>
            </a:r>
          </a:p>
        </p:txBody>
      </p:sp>
      <p:pic>
        <p:nvPicPr>
          <p:cNvPr id="34" name="Imagem 33">
            <a:extLst>
              <a:ext uri="{FF2B5EF4-FFF2-40B4-BE49-F238E27FC236}">
                <a16:creationId xmlns:a16="http://schemas.microsoft.com/office/drawing/2014/main" id="{80721C3D-8797-4D88-8E02-435DE53A7FC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0" b="99852" l="168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3768952" y="1595471"/>
            <a:ext cx="1339452" cy="761385"/>
          </a:xfrm>
          <a:prstGeom prst="rect">
            <a:avLst/>
          </a:prstGeom>
        </p:spPr>
      </p:pic>
      <p:sp>
        <p:nvSpPr>
          <p:cNvPr id="44" name="Retângulo 43">
            <a:extLst>
              <a:ext uri="{FF2B5EF4-FFF2-40B4-BE49-F238E27FC236}">
                <a16:creationId xmlns:a16="http://schemas.microsoft.com/office/drawing/2014/main" id="{053C4BF8-2CC1-45EE-86BB-8EF9464BB34D}"/>
              </a:ext>
            </a:extLst>
          </p:cNvPr>
          <p:cNvSpPr/>
          <p:nvPr/>
        </p:nvSpPr>
        <p:spPr>
          <a:xfrm>
            <a:off x="3882520" y="1226703"/>
            <a:ext cx="1279938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COFs</a:t>
            </a:r>
          </a:p>
        </p:txBody>
      </p:sp>
      <p:pic>
        <p:nvPicPr>
          <p:cNvPr id="45" name="Imagem 44">
            <a:extLst>
              <a:ext uri="{FF2B5EF4-FFF2-40B4-BE49-F238E27FC236}">
                <a16:creationId xmlns:a16="http://schemas.microsoft.com/office/drawing/2014/main" id="{D50D0EBA-0B39-492D-9D92-4AB79D758701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4035957" y="2867665"/>
            <a:ext cx="923257" cy="906321"/>
          </a:xfrm>
          <a:prstGeom prst="rect">
            <a:avLst/>
          </a:prstGeom>
        </p:spPr>
      </p:pic>
      <p:sp>
        <p:nvSpPr>
          <p:cNvPr id="46" name="Retângulo 45">
            <a:extLst>
              <a:ext uri="{FF2B5EF4-FFF2-40B4-BE49-F238E27FC236}">
                <a16:creationId xmlns:a16="http://schemas.microsoft.com/office/drawing/2014/main" id="{63C2A7B6-B21B-4C09-B43F-C256F411D5C0}"/>
              </a:ext>
            </a:extLst>
          </p:cNvPr>
          <p:cNvSpPr/>
          <p:nvPr/>
        </p:nvSpPr>
        <p:spPr>
          <a:xfrm>
            <a:off x="3858550" y="2415147"/>
            <a:ext cx="1541442" cy="542780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Porous</a:t>
            </a:r>
            <a:r>
              <a:rPr lang="pt-B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 Polymer Networks</a:t>
            </a:r>
          </a:p>
        </p:txBody>
      </p:sp>
      <p:pic>
        <p:nvPicPr>
          <p:cNvPr id="1026" name="Picture 2" descr="http://newshawktime.com/wp-content/uploads/2017/10/Porous-Carbon.jpg">
            <a:extLst>
              <a:ext uri="{FF2B5EF4-FFF2-40B4-BE49-F238E27FC236}">
                <a16:creationId xmlns:a16="http://schemas.microsoft.com/office/drawing/2014/main" id="{D5E502B5-9229-46B9-A80E-F9243017465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0" b="100000" l="0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60755" y="3944289"/>
            <a:ext cx="1050083" cy="105447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8" name="Retângulo 47">
            <a:extLst>
              <a:ext uri="{FF2B5EF4-FFF2-40B4-BE49-F238E27FC236}">
                <a16:creationId xmlns:a16="http://schemas.microsoft.com/office/drawing/2014/main" id="{EE3EC165-997C-4633-A0EB-C9F763471632}"/>
              </a:ext>
            </a:extLst>
          </p:cNvPr>
          <p:cNvSpPr/>
          <p:nvPr/>
        </p:nvSpPr>
        <p:spPr>
          <a:xfrm>
            <a:off x="2925297" y="3671967"/>
            <a:ext cx="1541442" cy="319284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Porous</a:t>
            </a:r>
            <a:r>
              <a:rPr lang="pt-B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 </a:t>
            </a:r>
            <a:r>
              <a:rPr lang="pt-B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Carbon</a:t>
            </a:r>
            <a:endParaRPr lang="pt-BR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3ds Condensed" panose="02000503020000020004" pitchFamily="2" charset="0"/>
            </a:endParaRPr>
          </a:p>
        </p:txBody>
      </p:sp>
      <p:sp>
        <p:nvSpPr>
          <p:cNvPr id="50" name="Retângulo 49">
            <a:extLst>
              <a:ext uri="{FF2B5EF4-FFF2-40B4-BE49-F238E27FC236}">
                <a16:creationId xmlns:a16="http://schemas.microsoft.com/office/drawing/2014/main" id="{923EC0F0-25FD-494D-B28C-AEBAE438DB4F}"/>
              </a:ext>
            </a:extLst>
          </p:cNvPr>
          <p:cNvSpPr/>
          <p:nvPr/>
        </p:nvSpPr>
        <p:spPr>
          <a:xfrm>
            <a:off x="361764" y="1383380"/>
            <a:ext cx="1279938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Zeólitas</a:t>
            </a:r>
          </a:p>
        </p:txBody>
      </p:sp>
      <p:pic>
        <p:nvPicPr>
          <p:cNvPr id="1030" name="Picture 6" descr="https://upload.wikimedia.org/wikipedia/commons/7/74/IRMOF-1_wiki.png">
            <a:extLst>
              <a:ext uri="{FF2B5EF4-FFF2-40B4-BE49-F238E27FC236}">
                <a16:creationId xmlns:a16="http://schemas.microsoft.com/office/drawing/2014/main" id="{48DE40F7-BE01-40A4-BF74-AD51BE2B95C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2973" b="97838" l="3091" r="96371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714428" y="379473"/>
            <a:ext cx="1256698" cy="125004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https://upload.wikimedia.org/wikipedia/commons/f/fa/Zeolite-ZSM-5-vdW.png">
            <a:extLst>
              <a:ext uri="{FF2B5EF4-FFF2-40B4-BE49-F238E27FC236}">
                <a16:creationId xmlns:a16="http://schemas.microsoft.com/office/drawing/2014/main" id="{DF0BA65E-8B95-47CD-B24E-37061B94814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292839" y="1766389"/>
            <a:ext cx="1279938" cy="96886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3" name="Retângulo 52">
            <a:extLst>
              <a:ext uri="{FF2B5EF4-FFF2-40B4-BE49-F238E27FC236}">
                <a16:creationId xmlns:a16="http://schemas.microsoft.com/office/drawing/2014/main" id="{B3596DC3-ED5F-4DCA-8E08-F73F555F42C1}"/>
              </a:ext>
            </a:extLst>
          </p:cNvPr>
          <p:cNvSpPr/>
          <p:nvPr/>
        </p:nvSpPr>
        <p:spPr>
          <a:xfrm>
            <a:off x="2711812" y="172714"/>
            <a:ext cx="1279938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MOFs</a:t>
            </a:r>
            <a:endParaRPr lang="pt-BR" sz="2057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3ds Condensed" panose="02000503020000020004" pitchFamily="2" charset="0"/>
            </a:endParaRPr>
          </a:p>
        </p:txBody>
      </p:sp>
      <p:pic>
        <p:nvPicPr>
          <p:cNvPr id="1036" name="Picture 12" descr="https://res.mdpi.com/def50200f288270cc52fe9d0edee5b028965ad450ff72623bcb8489bfde3df69e0df636cf2ba5d07c29756cb1b96b1ee2c1c5e3b280944d81ad6a5a3bc35ad7dcd98df4849405b933e47583558448d614e8646027978149e9d7128d6ec6175291f2f6f0248296b37d919846829fa46ec0ef6dbd11467c14d3ad06801b2eb58166af65d87bbe4886f3c36c8e659a5264538f6da0c72812e470dd3a306d534">
            <a:extLst>
              <a:ext uri="{FF2B5EF4-FFF2-40B4-BE49-F238E27FC236}">
                <a16:creationId xmlns:a16="http://schemas.microsoft.com/office/drawing/2014/main" id="{9D7A34A7-59DB-47C9-8131-B75CB48E63D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BEBA8EAE-BF5A-486C-A8C5-ECC9F3942E4B}">
                <a14:imgProps xmlns:a14="http://schemas.microsoft.com/office/drawing/2010/main">
                  <a14:imgLayer r:embed="rId11">
                    <a14:imgEffect>
                      <a14:backgroundRemoval t="2778" b="99383" l="1502" r="97297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763078" y="3438726"/>
            <a:ext cx="1440048" cy="13971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6" name="Retângulo 55">
            <a:extLst>
              <a:ext uri="{FF2B5EF4-FFF2-40B4-BE49-F238E27FC236}">
                <a16:creationId xmlns:a16="http://schemas.microsoft.com/office/drawing/2014/main" id="{A1C86960-8013-4398-B639-FAC78D5276BC}"/>
              </a:ext>
            </a:extLst>
          </p:cNvPr>
          <p:cNvSpPr/>
          <p:nvPr/>
        </p:nvSpPr>
        <p:spPr>
          <a:xfrm>
            <a:off x="513601" y="3189427"/>
            <a:ext cx="1541442" cy="319284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Porous</a:t>
            </a:r>
            <a:r>
              <a:rPr lang="pt-BR" sz="1400" dirty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 </a:t>
            </a:r>
            <a:r>
              <a:rPr lang="pt-BR" sz="1400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Metals</a:t>
            </a:r>
            <a:endParaRPr lang="pt-BR" sz="1400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3ds Condensed" panose="02000503020000020004" pitchFamily="2" charset="0"/>
            </a:endParaRPr>
          </a:p>
        </p:txBody>
      </p:sp>
      <p:pic>
        <p:nvPicPr>
          <p:cNvPr id="1046" name="Picture 22" descr="http://pubs.rsc.org/services/images/RSCpubs.ePlatform.Service.FreeContent.ImageService.svc/ImageService/Articleimage/2018/CP/c7cp08456k/c7cp08456k-f4_hi-res.gif">
            <a:extLst>
              <a:ext uri="{FF2B5EF4-FFF2-40B4-BE49-F238E27FC236}">
                <a16:creationId xmlns:a16="http://schemas.microsoft.com/office/drawing/2014/main" id="{EADA6140-216F-4DE2-BE6D-A3D12C5BB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BEBA8EAE-BF5A-486C-A8C5-ECC9F3942E4B}">
                <a14:imgProps xmlns:a14="http://schemas.microsoft.com/office/drawing/2010/main">
                  <a14:imgLayer r:embed="rId13">
                    <a14:imgEffect>
                      <a14:backgroundRemoval t="336" b="100000" l="2154" r="1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 bwMode="auto">
          <a:xfrm>
            <a:off x="1540071" y="531377"/>
            <a:ext cx="1126128" cy="103244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3" name="Retângulo 72">
            <a:extLst>
              <a:ext uri="{FF2B5EF4-FFF2-40B4-BE49-F238E27FC236}">
                <a16:creationId xmlns:a16="http://schemas.microsoft.com/office/drawing/2014/main" id="{88A3D7AB-92EF-466C-8B0E-1DADE0F1FCE4}"/>
              </a:ext>
            </a:extLst>
          </p:cNvPr>
          <p:cNvSpPr/>
          <p:nvPr/>
        </p:nvSpPr>
        <p:spPr>
          <a:xfrm>
            <a:off x="1431874" y="212749"/>
            <a:ext cx="1279938" cy="424182"/>
          </a:xfrm>
          <a:prstGeom prst="rect">
            <a:avLst/>
          </a:prstGeom>
          <a:noFill/>
        </p:spPr>
        <p:txBody>
          <a:bodyPr wrap="square" lIns="91440" tIns="45721" rIns="91440" bIns="45721">
            <a:spAutoFit/>
          </a:bodyPr>
          <a:lstStyle/>
          <a:p>
            <a:pPr algn="ctr"/>
            <a:r>
              <a:rPr lang="pt-BR" sz="2057" dirty="0" err="1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  <a:latin typeface="3ds Condensed" panose="02000503020000020004" pitchFamily="2" charset="0"/>
              </a:rPr>
              <a:t>ZIFs</a:t>
            </a:r>
            <a:endParaRPr lang="pt-BR" sz="2057" dirty="0">
              <a:ln w="0"/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  <a:latin typeface="3ds Condensed" panose="02000503020000020004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622906133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o Office">
  <a:themeElements>
    <a:clrScheme name="Tema do 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Tema do 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Tema do 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80</TotalTime>
  <Words>16</Words>
  <Application>Microsoft Office PowerPoint</Application>
  <PresentationFormat>Personalizar</PresentationFormat>
  <Paragraphs>12</Paragraphs>
  <Slides>1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1</vt:i4>
      </vt:variant>
    </vt:vector>
  </HeadingPairs>
  <TitlesOfParts>
    <vt:vector size="6" baseType="lpstr">
      <vt:lpstr>3ds Condensed</vt:lpstr>
      <vt:lpstr>Arial</vt:lpstr>
      <vt:lpstr>Calibri</vt:lpstr>
      <vt:lpstr>Calibri Light</vt:lpstr>
      <vt:lpstr>Tema do Office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Felipe Lopes de Oliveira</dc:creator>
  <cp:lastModifiedBy>Felipe Lopes de Oliveira</cp:lastModifiedBy>
  <cp:revision>10</cp:revision>
  <dcterms:created xsi:type="dcterms:W3CDTF">2018-07-05T03:12:28Z</dcterms:created>
  <dcterms:modified xsi:type="dcterms:W3CDTF">2018-07-05T04:32:50Z</dcterms:modified>
</cp:coreProperties>
</file>

<file path=docProps/thumbnail.jpeg>
</file>